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72" r:id="rId8"/>
    <p:sldId id="271" r:id="rId9"/>
    <p:sldId id="269" r:id="rId10"/>
    <p:sldId id="262" r:id="rId11"/>
    <p:sldId id="265" r:id="rId12"/>
    <p:sldId id="264" r:id="rId13"/>
    <p:sldId id="263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7F1"/>
    <a:srgbClr val="487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196EB-3D95-E94F-460E-9C9EE8625F48}" v="1318" dt="2025-06-06T19:46:26.098"/>
    <p1510:client id="{853F9473-92A2-E30A-B962-AE7D168FEAEF}" v="390" dt="2025-06-06T18:35:31.050"/>
    <p1510:client id="{99E9CC65-4E17-524A-480D-7D45308D8C27}" v="206" dt="2025-06-05T21:30:16.254"/>
    <p1510:client id="{B2EC2CE1-8FCE-4464-8E51-F2D2CF77E219}" v="121" dt="2025-06-06T18:18:17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3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0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5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3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6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C41AB3-6BFD-4D1F-8F2E-FA28FFAA7D1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7872C6-57F2-4547-98D0-3178A65C27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2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8F2F-567F-9048-043B-910019E46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JAB Drum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98CE1-6CCE-9DD4-F5EB-087CA7DA9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Alex von Fuchs, Brayden Daly, Justin Rosu</a:t>
            </a:r>
          </a:p>
        </p:txBody>
      </p:sp>
    </p:spTree>
    <p:extLst>
      <p:ext uri="{BB962C8B-B14F-4D97-AF65-F5344CB8AC3E}">
        <p14:creationId xmlns:p14="http://schemas.microsoft.com/office/powerpoint/2010/main" val="296761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D0D9-07C3-2B35-4C68-5660C187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12780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A85EB-8CD0-E2CE-9273-B82B80F0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25" y="3282951"/>
            <a:ext cx="6832787" cy="167415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2F1EEF-5E3C-22BE-87E1-3D497ADD5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3" y="4949234"/>
            <a:ext cx="11737474" cy="1385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E49BD-9B52-62EC-44CF-983918A66B8B}"/>
              </a:ext>
            </a:extLst>
          </p:cNvPr>
          <p:cNvSpPr txBox="1"/>
          <p:nvPr/>
        </p:nvSpPr>
        <p:spPr>
          <a:xfrm>
            <a:off x="459087" y="393424"/>
            <a:ext cx="347158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err="1">
                <a:latin typeface="Consolas"/>
              </a:rPr>
              <a:t>global_unlock</a:t>
            </a:r>
            <a:r>
              <a:rPr lang="en-US" sz="1300">
                <a:latin typeface="Consolas"/>
              </a:rPr>
              <a:t>();</a:t>
            </a:r>
          </a:p>
          <a:p>
            <a:r>
              <a:rPr lang="en-US" sz="1300" err="1">
                <a:latin typeface="Consolas"/>
              </a:rPr>
              <a:t>erase_sector</a:t>
            </a:r>
            <a:r>
              <a:rPr lang="en-US" sz="1300">
                <a:latin typeface="Consolas"/>
              </a:rPr>
              <a:t>(</a:t>
            </a:r>
            <a:r>
              <a:rPr lang="en-US" sz="1300" err="1">
                <a:latin typeface="Consolas"/>
              </a:rPr>
              <a:t>addr</a:t>
            </a:r>
            <a:r>
              <a:rPr lang="en-US" sz="1300">
                <a:latin typeface="Consolas"/>
              </a:rPr>
              <a:t>);</a:t>
            </a:r>
          </a:p>
          <a:p>
            <a:r>
              <a:rPr lang="en-US" sz="1300">
                <a:solidFill>
                  <a:srgbClr val="005032"/>
                </a:solidFill>
                <a:latin typeface="Consolas"/>
              </a:rPr>
              <a:t>uint8_t</a:t>
            </a:r>
            <a:r>
              <a:rPr lang="en-US" sz="1300">
                <a:latin typeface="Consolas"/>
              </a:rPr>
              <a:t> </a:t>
            </a:r>
            <a:r>
              <a:rPr lang="en-US" sz="1300" err="1">
                <a:latin typeface="Consolas"/>
              </a:rPr>
              <a:t>dataarr</a:t>
            </a:r>
            <a:r>
              <a:rPr lang="en-US" sz="1300">
                <a:latin typeface="Consolas"/>
              </a:rPr>
              <a:t>[2] ={0x1,0x2};</a:t>
            </a:r>
          </a:p>
          <a:p>
            <a:r>
              <a:rPr lang="en-US" sz="1300" b="1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300">
                <a:latin typeface="Consolas"/>
              </a:rPr>
              <a:t> (1) {</a:t>
            </a:r>
          </a:p>
          <a:p>
            <a:r>
              <a:rPr lang="en-US" sz="1300">
                <a:solidFill>
                  <a:srgbClr val="3F7F5F"/>
                </a:solidFill>
                <a:latin typeface="Consolas"/>
              </a:rPr>
              <a:t>// Optional: Check if erase needed</a:t>
            </a:r>
          </a:p>
          <a:p>
            <a:r>
              <a:rPr lang="en-US" sz="1300" b="1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300">
                <a:latin typeface="Consolas"/>
              </a:rPr>
              <a:t> (</a:t>
            </a:r>
            <a:r>
              <a:rPr lang="en-US" sz="1300" b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300">
                <a:latin typeface="Consolas"/>
              </a:rPr>
              <a:t>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 = 0;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&lt;2;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++)</a:t>
            </a:r>
          </a:p>
          <a:p>
            <a:r>
              <a:rPr lang="en-US" sz="1300">
                <a:latin typeface="Consolas"/>
              </a:rPr>
              <a:t>{</a:t>
            </a:r>
          </a:p>
          <a:p>
            <a:r>
              <a:rPr lang="en-US" sz="1300" err="1">
                <a:latin typeface="Consolas"/>
              </a:rPr>
              <a:t>write_byte</a:t>
            </a:r>
            <a:r>
              <a:rPr lang="en-US" sz="1300">
                <a:latin typeface="Consolas"/>
              </a:rPr>
              <a:t>(0x0+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, </a:t>
            </a:r>
            <a:r>
              <a:rPr lang="en-US" sz="1300" err="1">
                <a:latin typeface="Consolas"/>
              </a:rPr>
              <a:t>dataarr</a:t>
            </a:r>
            <a:r>
              <a:rPr lang="en-US" sz="1300">
                <a:latin typeface="Consolas"/>
              </a:rPr>
              <a:t>[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]);</a:t>
            </a:r>
          </a:p>
          <a:p>
            <a:r>
              <a:rPr lang="en-US" sz="1300">
                <a:latin typeface="Consolas"/>
              </a:rPr>
              <a:t>}</a:t>
            </a:r>
          </a:p>
          <a:p>
            <a:r>
              <a:rPr lang="en-US" sz="1300" b="1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300">
                <a:latin typeface="Consolas"/>
              </a:rPr>
              <a:t> (</a:t>
            </a:r>
            <a:r>
              <a:rPr lang="en-US" sz="1300" b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300">
                <a:latin typeface="Consolas"/>
              </a:rPr>
              <a:t>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 = 0;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&lt;1;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++)</a:t>
            </a:r>
          </a:p>
          <a:p>
            <a:r>
              <a:rPr lang="en-US" sz="1300">
                <a:latin typeface="Consolas"/>
              </a:rPr>
              <a:t>{</a:t>
            </a:r>
          </a:p>
          <a:p>
            <a:r>
              <a:rPr lang="en-US" sz="1300" err="1">
                <a:latin typeface="Consolas"/>
              </a:rPr>
              <a:t>read_byte</a:t>
            </a:r>
            <a:r>
              <a:rPr lang="en-US" sz="1300">
                <a:latin typeface="Consolas"/>
              </a:rPr>
              <a:t>(0x0+ </a:t>
            </a:r>
            <a:r>
              <a:rPr lang="en-US" sz="1300" err="1">
                <a:latin typeface="Consolas"/>
              </a:rPr>
              <a:t>i</a:t>
            </a:r>
            <a:r>
              <a:rPr lang="en-US" sz="1300">
                <a:latin typeface="Consolas"/>
              </a:rPr>
              <a:t>);</a:t>
            </a:r>
          </a:p>
          <a:p>
            <a:r>
              <a:rPr lang="en-US" sz="1300">
                <a:latin typeface="Consolas"/>
              </a:rPr>
              <a:t>}</a:t>
            </a:r>
          </a:p>
          <a:p>
            <a:r>
              <a:rPr lang="en-US" sz="1300">
                <a:solidFill>
                  <a:srgbClr val="005032"/>
                </a:solidFill>
                <a:latin typeface="Consolas"/>
              </a:rPr>
              <a:t>uint8_t</a:t>
            </a:r>
            <a:r>
              <a:rPr lang="en-US" sz="1300">
                <a:latin typeface="Consolas"/>
              </a:rPr>
              <a:t> current = </a:t>
            </a:r>
            <a:r>
              <a:rPr lang="en-US" sz="1300" err="1">
                <a:latin typeface="Consolas"/>
              </a:rPr>
              <a:t>read_byte</a:t>
            </a:r>
            <a:r>
              <a:rPr lang="en-US" sz="1300">
                <a:latin typeface="Consolas"/>
              </a:rPr>
              <a:t>(0x1);</a:t>
            </a:r>
          </a:p>
          <a:p>
            <a:r>
              <a:rPr lang="en-US" sz="1300" b="1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300">
                <a:latin typeface="Consolas"/>
              </a:rPr>
              <a:t> (current == 0x2)</a:t>
            </a:r>
          </a:p>
          <a:p>
            <a:r>
              <a:rPr lang="en-US" sz="1300">
                <a:latin typeface="Consolas"/>
              </a:rPr>
              <a:t>{</a:t>
            </a:r>
          </a:p>
          <a:p>
            <a:r>
              <a:rPr lang="en-US" sz="1300">
                <a:latin typeface="Consolas"/>
              </a:rPr>
              <a:t>GPIOB-&gt;</a:t>
            </a:r>
            <a:r>
              <a:rPr lang="en-US" sz="1300">
                <a:solidFill>
                  <a:srgbClr val="0000C0"/>
                </a:solidFill>
                <a:latin typeface="Consolas"/>
              </a:rPr>
              <a:t>BSRR</a:t>
            </a:r>
            <a:r>
              <a:rPr lang="en-US" sz="1300">
                <a:latin typeface="Consolas"/>
              </a:rPr>
              <a:t> = GPIO_PIN_6;</a:t>
            </a:r>
          </a:p>
          <a:p>
            <a:r>
              <a:rPr lang="en-US" sz="1300">
                <a:latin typeface="Consolas"/>
              </a:rPr>
              <a:t>}</a:t>
            </a:r>
          </a:p>
          <a:p>
            <a:r>
              <a:rPr lang="en-US" sz="1300" b="1">
                <a:solidFill>
                  <a:srgbClr val="7F0055"/>
                </a:solidFill>
                <a:latin typeface="Consolas"/>
              </a:rPr>
              <a:t>else</a:t>
            </a:r>
          </a:p>
          <a:p>
            <a:r>
              <a:rPr lang="en-US" sz="1300">
                <a:latin typeface="Consolas"/>
              </a:rPr>
              <a:t>{</a:t>
            </a:r>
          </a:p>
          <a:p>
            <a:r>
              <a:rPr lang="en-US" sz="1300">
                <a:latin typeface="Consolas"/>
              </a:rPr>
              <a:t>GPIOB-&gt;</a:t>
            </a:r>
            <a:r>
              <a:rPr lang="en-US" sz="1300">
                <a:solidFill>
                  <a:srgbClr val="0000C0"/>
                </a:solidFill>
                <a:latin typeface="Consolas"/>
              </a:rPr>
              <a:t>BRR</a:t>
            </a:r>
            <a:r>
              <a:rPr lang="en-US" sz="1300">
                <a:latin typeface="Consolas"/>
              </a:rPr>
              <a:t> = GPIO_PIN_6;</a:t>
            </a:r>
          </a:p>
          <a:p>
            <a:r>
              <a:rPr lang="en-US" sz="1300">
                <a:latin typeface="Consolas"/>
              </a:rPr>
              <a:t>}</a:t>
            </a:r>
          </a:p>
          <a:p>
            <a:endParaRPr lang="en-US" sz="800">
              <a:latin typeface="Consolas"/>
            </a:endParaRP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51F5E-D69A-63D0-BF25-E53354D9F45D}"/>
              </a:ext>
            </a:extLst>
          </p:cNvPr>
          <p:cNvSpPr txBox="1"/>
          <p:nvPr/>
        </p:nvSpPr>
        <p:spPr>
          <a:xfrm>
            <a:off x="2518124" y="333393"/>
            <a:ext cx="6573962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/>
              <a:t>Working with the W25Q128FW </a:t>
            </a:r>
          </a:p>
          <a:p>
            <a:endParaRPr lang="en-US" sz="3500" b="1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52A1441-2BD3-464A-6C41-2DA09F3054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07429-CEE2-3B53-8A75-782E19C8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094" y="387593"/>
            <a:ext cx="2747426" cy="2882786"/>
          </a:xfrm>
          <a:prstGeom prst="rect">
            <a:avLst/>
          </a:prstGeom>
        </p:spPr>
      </p:pic>
      <p:pic>
        <p:nvPicPr>
          <p:cNvPr id="4" name="Picture 3" descr="Emoticon Stress Vector Images (over 3,300)">
            <a:extLst>
              <a:ext uri="{FF2B5EF4-FFF2-40B4-BE49-F238E27FC236}">
                <a16:creationId xmlns:a16="http://schemas.microsoft.com/office/drawing/2014/main" id="{73D6799F-F145-21F4-CD7E-BCC75E460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0" y="994933"/>
            <a:ext cx="3491830" cy="2230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22434-C0AE-E626-EEBD-268AA2F33ACF}"/>
              </a:ext>
            </a:extLst>
          </p:cNvPr>
          <p:cNvSpPr txBox="1"/>
          <p:nvPr/>
        </p:nvSpPr>
        <p:spPr>
          <a:xfrm>
            <a:off x="1061453" y="6301872"/>
            <a:ext cx="104968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https://www.google.com/imgres?q=stressed%20out%20emoji&amp;imgurl=https%3A%2F%2Fcdn.vectorstock.com%2Fi%2F500p%2F68%2F92%2Ffurious-angry-face-emoticon-vector-876892.jpg&amp;imgrefurl=https%3A%2F%2Fwww.vectorstock.com%2Froyalty-free-vectors%2Femoticon-stress-vectors&amp;docid=gg-6Q1wP0KG14M&amp;tbnid=x2Pvegq3r-6MQM&amp;vet=12ahUKEwi959qIyNyNAxUtL0QIHdKCEHUQM3oECGcQAA..i&amp;w=784&amp;h=500&amp;hcb=2&amp;ved=2ahUKEwi959qIyNyNAxUtL0QIHdKCEHUQM3oECGcQAA</a:t>
            </a:r>
            <a:endParaRPr lang="en-US" sz="10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86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ADA7-F11C-412A-528B-C438EBF2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989" y="365125"/>
            <a:ext cx="5261811" cy="1352299"/>
          </a:xfrm>
        </p:spPr>
        <p:txBody>
          <a:bodyPr/>
          <a:lstStyle/>
          <a:p>
            <a:r>
              <a:rPr lang="en-US"/>
              <a:t>What didn’t work as intended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D5158-34D6-F020-C90E-569A4290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989" y="1865731"/>
            <a:ext cx="5261811" cy="44315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Memory -&gt; Loops</a:t>
            </a:r>
          </a:p>
          <a:p>
            <a:r>
              <a:rPr lang="en-US" sz="2800"/>
              <a:t>8 analog input-&gt; pitch, gain </a:t>
            </a:r>
          </a:p>
          <a:p>
            <a:endParaRPr lang="en-US" sz="280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BA4285-6E44-273C-8322-23D3059BFEB5}"/>
              </a:ext>
            </a:extLst>
          </p:cNvPr>
          <p:cNvSpPr txBox="1">
            <a:spLocks/>
          </p:cNvSpPr>
          <p:nvPr/>
        </p:nvSpPr>
        <p:spPr>
          <a:xfrm>
            <a:off x="669757" y="397210"/>
            <a:ext cx="5261811" cy="135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worked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AA87FC-C549-987E-BF48-2AA1026790B7}"/>
              </a:ext>
            </a:extLst>
          </p:cNvPr>
          <p:cNvSpPr txBox="1">
            <a:spLocks/>
          </p:cNvSpPr>
          <p:nvPr/>
        </p:nvSpPr>
        <p:spPr>
          <a:xfrm>
            <a:off x="669757" y="1871078"/>
            <a:ext cx="5261811" cy="4431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 Coupled Speaker Circuit</a:t>
            </a:r>
          </a:p>
          <a:p>
            <a:r>
              <a:rPr lang="en-US"/>
              <a:t>Multiple Modes</a:t>
            </a:r>
          </a:p>
          <a:p>
            <a:r>
              <a:rPr lang="en-US"/>
              <a:t>Multiple sounds per mode</a:t>
            </a:r>
          </a:p>
          <a:p>
            <a:r>
              <a:rPr lang="en-US"/>
              <a:t>High Pass and Low Pass filters</a:t>
            </a:r>
          </a:p>
        </p:txBody>
      </p:sp>
    </p:spTree>
    <p:extLst>
      <p:ext uri="{BB962C8B-B14F-4D97-AF65-F5344CB8AC3E}">
        <p14:creationId xmlns:p14="http://schemas.microsoft.com/office/powerpoint/2010/main" val="406097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5C18-241A-317D-EFA6-E7851F2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we were to do a V2…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B9324-FE83-5138-8567-C95FC0CD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Plan ahead with hardware more, </a:t>
            </a:r>
          </a:p>
          <a:p>
            <a:pPr lvl="1"/>
            <a:r>
              <a:rPr lang="en-US"/>
              <a:t>Different sizes, better custom buttons, and pots</a:t>
            </a:r>
          </a:p>
          <a:p>
            <a:pPr lvl="1"/>
            <a:r>
              <a:rPr lang="en-US"/>
              <a:t>Use easier to implement memory </a:t>
            </a:r>
          </a:p>
          <a:p>
            <a:r>
              <a:rPr lang="en-US"/>
              <a:t>FFT’s / better DSP</a:t>
            </a:r>
          </a:p>
          <a:p>
            <a:pPr marL="0" indent="0">
              <a:buNone/>
            </a:pPr>
            <a:r>
              <a:rPr lang="en-US"/>
              <a:t> Loops</a:t>
            </a:r>
          </a:p>
          <a:p>
            <a:pPr marL="0" indent="0">
              <a:buNone/>
            </a:pPr>
            <a:r>
              <a:rPr lang="en-US"/>
              <a:t> Analog inputs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7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5ED2-61F8-99A5-6A24-5E308E93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73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0C83-A847-B5EA-1077-03CE3E02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0444-410D-1AC1-565E-80A50F76F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the JAB drum board?</a:t>
            </a:r>
          </a:p>
          <a:p>
            <a:r>
              <a:rPr lang="en-US"/>
              <a:t>What components did we use? / gen schematic </a:t>
            </a:r>
          </a:p>
          <a:p>
            <a:r>
              <a:rPr lang="en-US"/>
              <a:t>Hardware outline</a:t>
            </a:r>
          </a:p>
          <a:p>
            <a:r>
              <a:rPr lang="en-US"/>
              <a:t>What coding process did we do? </a:t>
            </a:r>
          </a:p>
          <a:p>
            <a:r>
              <a:rPr lang="en-US"/>
              <a:t>Demo</a:t>
            </a:r>
          </a:p>
          <a:p>
            <a:r>
              <a:rPr lang="en-US"/>
              <a:t>What didn’t work/ what could we improve in a V2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2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28FE-C660-64F5-CE3F-9F512488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JAB Drum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97912-68C9-AF92-45A6-EBE342052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JAB Drum board is a miniature DJ board with simple features including:</a:t>
            </a:r>
          </a:p>
          <a:p>
            <a:pPr lvl="1"/>
            <a:r>
              <a:rPr lang="en-US"/>
              <a:t>Playing a variety of sounds</a:t>
            </a:r>
          </a:p>
          <a:p>
            <a:pPr lvl="1"/>
            <a:r>
              <a:rPr lang="en-US"/>
              <a:t>Simple effects for each sound</a:t>
            </a:r>
          </a:p>
          <a:p>
            <a:pPr lvl="1"/>
            <a:r>
              <a:rPr lang="en-US"/>
              <a:t>Simple loops</a:t>
            </a:r>
          </a:p>
          <a:p>
            <a:pPr lvl="1"/>
            <a:r>
              <a:rPr lang="en-US"/>
              <a:t>Simple effects for the system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B4CD-7B26-91D3-5527-49EE0D63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14" y="409231"/>
            <a:ext cx="7644494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What components did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8D0F4-113C-FD99-AC38-9EA4A157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2000" strike="sngStrike"/>
              <a:t>128 MB FLASH MEM</a:t>
            </a:r>
          </a:p>
          <a:p>
            <a:r>
              <a:rPr lang="en-US" sz="2000"/>
              <a:t>12 bit DAC</a:t>
            </a:r>
          </a:p>
          <a:p>
            <a:r>
              <a:rPr lang="en-US" sz="2000"/>
              <a:t>Potentiometers &amp; external button inputs </a:t>
            </a:r>
          </a:p>
          <a:p>
            <a:r>
              <a:rPr lang="en-US" sz="2000"/>
              <a:t>Adjustable Bandpass filter </a:t>
            </a:r>
          </a:p>
          <a:p>
            <a:r>
              <a:rPr lang="en-US" sz="2000"/>
              <a:t>Simple Audio driver circuit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CF534-746C-65F0-2BC3-A6007001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27" y="1764701"/>
            <a:ext cx="7458962" cy="4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3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C726B-0452-4DE2-97A1-F57AD7784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28"/>
          <a:stretch>
            <a:fillRect/>
          </a:stretch>
        </p:blipFill>
        <p:spPr>
          <a:xfrm>
            <a:off x="-58459" y="-4145"/>
            <a:ext cx="12191980" cy="6866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280FC2-687C-ADBB-1C37-23AFCC6EC230}"/>
              </a:ext>
            </a:extLst>
          </p:cNvPr>
          <p:cNvSpPr/>
          <p:nvPr/>
        </p:nvSpPr>
        <p:spPr>
          <a:xfrm>
            <a:off x="956930" y="85060"/>
            <a:ext cx="1262182" cy="1467293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D60C99-E6FC-746A-069C-807E21E938D1}"/>
              </a:ext>
            </a:extLst>
          </p:cNvPr>
          <p:cNvSpPr/>
          <p:nvPr/>
        </p:nvSpPr>
        <p:spPr>
          <a:xfrm>
            <a:off x="714829" y="5091096"/>
            <a:ext cx="1600200" cy="1467293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6CDEA-A7E0-240A-9439-121DC6008F3C}"/>
              </a:ext>
            </a:extLst>
          </p:cNvPr>
          <p:cNvSpPr/>
          <p:nvPr/>
        </p:nvSpPr>
        <p:spPr>
          <a:xfrm>
            <a:off x="3995974" y="4155"/>
            <a:ext cx="1334481" cy="1467293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40BF36-3419-13F8-1E52-7DF07678908E}"/>
              </a:ext>
            </a:extLst>
          </p:cNvPr>
          <p:cNvSpPr/>
          <p:nvPr/>
        </p:nvSpPr>
        <p:spPr>
          <a:xfrm>
            <a:off x="3995973" y="5266660"/>
            <a:ext cx="1249421" cy="1467293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448392-8624-6101-BBE5-16432AF9EE23}"/>
              </a:ext>
            </a:extLst>
          </p:cNvPr>
          <p:cNvSpPr/>
          <p:nvPr/>
        </p:nvSpPr>
        <p:spPr>
          <a:xfrm>
            <a:off x="2496931" y="12455"/>
            <a:ext cx="1358222" cy="14672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C7F2F-D1AA-6102-7FF1-9AF9D8AD3BB0}"/>
              </a:ext>
            </a:extLst>
          </p:cNvPr>
          <p:cNvSpPr/>
          <p:nvPr/>
        </p:nvSpPr>
        <p:spPr>
          <a:xfrm>
            <a:off x="5358420" y="12455"/>
            <a:ext cx="1358222" cy="14672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D7372-4437-F6B9-8351-12F9A3381847}"/>
              </a:ext>
            </a:extLst>
          </p:cNvPr>
          <p:cNvSpPr/>
          <p:nvPr/>
        </p:nvSpPr>
        <p:spPr>
          <a:xfrm>
            <a:off x="5358420" y="5266660"/>
            <a:ext cx="1358222" cy="14672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445FF9-3096-FF1F-2C56-AED598C42469}"/>
              </a:ext>
            </a:extLst>
          </p:cNvPr>
          <p:cNvSpPr/>
          <p:nvPr/>
        </p:nvSpPr>
        <p:spPr>
          <a:xfrm>
            <a:off x="2428055" y="5027627"/>
            <a:ext cx="1358222" cy="14672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074CC-D50A-DB90-7D54-25C3AB7FB9BB}"/>
              </a:ext>
            </a:extLst>
          </p:cNvPr>
          <p:cNvSpPr/>
          <p:nvPr/>
        </p:nvSpPr>
        <p:spPr>
          <a:xfrm>
            <a:off x="8518325" y="4461388"/>
            <a:ext cx="2928892" cy="146729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15643-9952-952B-C94D-0409D0E6D32C}"/>
              </a:ext>
            </a:extLst>
          </p:cNvPr>
          <p:cNvSpPr/>
          <p:nvPr/>
        </p:nvSpPr>
        <p:spPr>
          <a:xfrm>
            <a:off x="8562457" y="864663"/>
            <a:ext cx="1526551" cy="299953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86CF3C-6DCB-874B-8E28-3D4E402C56BC}"/>
              </a:ext>
            </a:extLst>
          </p:cNvPr>
          <p:cNvSpPr/>
          <p:nvPr/>
        </p:nvSpPr>
        <p:spPr>
          <a:xfrm>
            <a:off x="6424473" y="1384354"/>
            <a:ext cx="1148774" cy="3878162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906DF5-B39D-B607-2E0E-78FD62CAD51F}"/>
              </a:ext>
            </a:extLst>
          </p:cNvPr>
          <p:cNvSpPr/>
          <p:nvPr/>
        </p:nvSpPr>
        <p:spPr>
          <a:xfrm>
            <a:off x="2150159" y="1668110"/>
            <a:ext cx="4170296" cy="3175532"/>
          </a:xfrm>
          <a:prstGeom prst="rect">
            <a:avLst/>
          </a:prstGeom>
          <a:noFill/>
          <a:ln w="76200">
            <a:solidFill>
              <a:srgbClr val="ED37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1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CA35-D3D4-A4E0-7930-74BD1D9C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Sound (Audio Driver)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36AF-E5F7-1A97-9067-26ECE8084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017" y="152341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Producing audio for stm32</a:t>
            </a:r>
          </a:p>
          <a:p>
            <a:r>
              <a:rPr lang="en-US"/>
              <a:t>Math behind ARR for 44.1kHz</a:t>
            </a:r>
          </a:p>
          <a:p>
            <a:r>
              <a:rPr lang="en-US"/>
              <a:t>AC Coupling</a:t>
            </a:r>
          </a:p>
          <a:p>
            <a:r>
              <a:rPr lang="en-US"/>
              <a:t>Superposition</a:t>
            </a:r>
          </a:p>
          <a:p>
            <a:r>
              <a:rPr lang="en-US"/>
              <a:t>Sound modes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4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1EE2-8EA6-696E-ED09-5B30B353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Producing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4CAB-2303-F4BA-19DF-19E7D613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/>
              <a:t>Find sound on garage band or other website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Import into audacity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Crop and export as mono 16 bit wave file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Use python script to map 16 bits to 12 bits and write to array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Put array into stm32 flash memory</a:t>
            </a:r>
          </a:p>
        </p:txBody>
      </p:sp>
    </p:spTree>
    <p:extLst>
      <p:ext uri="{BB962C8B-B14F-4D97-AF65-F5344CB8AC3E}">
        <p14:creationId xmlns:p14="http://schemas.microsoft.com/office/powerpoint/2010/main" val="275013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382D-4801-FC0D-9010-01AAB070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9306EE-7D89-66A3-713D-4B5A3C6E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Driving Audio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5E103-0DA0-7C33-1E8F-2F755F6AA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791"/>
            <a:ext cx="10515600" cy="2330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Interrupt based audio output</a:t>
            </a:r>
          </a:p>
          <a:p>
            <a:r>
              <a:rPr lang="en-US"/>
              <a:t>Desired playback rate: 44.1Khz (22.68 us)</a:t>
            </a:r>
          </a:p>
          <a:p>
            <a:r>
              <a:rPr lang="en-US"/>
              <a:t>Design Choice: 16 </a:t>
            </a:r>
            <a:r>
              <a:rPr lang="en-US" err="1"/>
              <a:t>Mhz</a:t>
            </a:r>
            <a:r>
              <a:rPr lang="en-US"/>
              <a:t> Clock</a:t>
            </a:r>
          </a:p>
          <a:p>
            <a:r>
              <a:rPr lang="en-US"/>
              <a:t>Ensured analog value output, not allowing time distortion</a:t>
            </a: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1FF00-D8D2-72DA-B648-C78259DFA715}"/>
              </a:ext>
            </a:extLst>
          </p:cNvPr>
          <p:cNvSpPr txBox="1"/>
          <p:nvPr/>
        </p:nvSpPr>
        <p:spPr>
          <a:xfrm>
            <a:off x="1119030" y="4050528"/>
            <a:ext cx="13132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      1</a:t>
            </a:r>
          </a:p>
          <a:p>
            <a:r>
              <a:rPr lang="en-US" sz="2800"/>
              <a:t>16MHz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434FAA-D5D3-BC84-F26F-7A45B8AFB70E}"/>
              </a:ext>
            </a:extLst>
          </p:cNvPr>
          <p:cNvSpPr/>
          <p:nvPr/>
        </p:nvSpPr>
        <p:spPr>
          <a:xfrm>
            <a:off x="1278399" y="4482854"/>
            <a:ext cx="882275" cy="18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7E8EE-7453-CD2F-FDB5-4F94E8F1C146}"/>
              </a:ext>
            </a:extLst>
          </p:cNvPr>
          <p:cNvSpPr txBox="1"/>
          <p:nvPr/>
        </p:nvSpPr>
        <p:spPr>
          <a:xfrm>
            <a:off x="2425882" y="4223887"/>
            <a:ext cx="29072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= 62.5 ns / tick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AA54B-FDA4-0FA2-104E-3DD241F89802}"/>
              </a:ext>
            </a:extLst>
          </p:cNvPr>
          <p:cNvSpPr txBox="1"/>
          <p:nvPr/>
        </p:nvSpPr>
        <p:spPr>
          <a:xfrm>
            <a:off x="5334499" y="4022563"/>
            <a:ext cx="29980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     22.68us</a:t>
            </a:r>
          </a:p>
          <a:p>
            <a:r>
              <a:rPr lang="en-US" sz="2800"/>
              <a:t>62.5 ns / tick</a:t>
            </a:r>
          </a:p>
          <a:p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C979A7-B59E-DA6C-E29B-445130772C93}"/>
              </a:ext>
            </a:extLst>
          </p:cNvPr>
          <p:cNvSpPr/>
          <p:nvPr/>
        </p:nvSpPr>
        <p:spPr>
          <a:xfrm>
            <a:off x="5479885" y="4482853"/>
            <a:ext cx="1867981" cy="389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B9EE36-0E6D-C32C-EC3E-C6A08FD7FEB9}"/>
              </a:ext>
            </a:extLst>
          </p:cNvPr>
          <p:cNvSpPr txBox="1"/>
          <p:nvPr/>
        </p:nvSpPr>
        <p:spPr>
          <a:xfrm>
            <a:off x="7501221" y="4139997"/>
            <a:ext cx="29072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=  363 tick</a:t>
            </a:r>
          </a:p>
        </p:txBody>
      </p:sp>
    </p:spTree>
    <p:extLst>
      <p:ext uri="{BB962C8B-B14F-4D97-AF65-F5344CB8AC3E}">
        <p14:creationId xmlns:p14="http://schemas.microsoft.com/office/powerpoint/2010/main" val="317686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2937-D975-DA2D-1759-EA284CB2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5070" cy="1346534"/>
          </a:xfrm>
        </p:spPr>
        <p:txBody>
          <a:bodyPr>
            <a:normAutofit/>
          </a:bodyPr>
          <a:lstStyle/>
          <a:p>
            <a:r>
              <a:rPr lang="en-US" sz="3000"/>
              <a:t>AC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621B-8B5F-7B75-C34B-4C997B23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410"/>
            <a:ext cx="474816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Standard AUX input 2Vpp, DC Offset = 0</a:t>
            </a:r>
          </a:p>
          <a:p>
            <a:r>
              <a:rPr lang="en-US"/>
              <a:t>Problem: DAC can't go negative</a:t>
            </a:r>
          </a:p>
          <a:p>
            <a:r>
              <a:rPr lang="en-US"/>
              <a:t>Solution: AC Coupling</a:t>
            </a:r>
          </a:p>
          <a:p>
            <a:r>
              <a:rPr lang="en-US"/>
              <a:t>Requires average to be held at 1V to be AC coupled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8A5939-B4AD-E413-E9A4-2E42DEBB1A49}"/>
              </a:ext>
            </a:extLst>
          </p:cNvPr>
          <p:cNvSpPr txBox="1">
            <a:spLocks/>
          </p:cNvSpPr>
          <p:nvPr/>
        </p:nvSpPr>
        <p:spPr>
          <a:xfrm>
            <a:off x="6158218" y="748708"/>
            <a:ext cx="4825070" cy="1346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Superposition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804D5-3152-6EDD-B420-98B226186976}"/>
              </a:ext>
            </a:extLst>
          </p:cNvPr>
          <p:cNvSpPr txBox="1">
            <a:spLocks/>
          </p:cNvSpPr>
          <p:nvPr/>
        </p:nvSpPr>
        <p:spPr>
          <a:xfrm>
            <a:off x="6158218" y="1843071"/>
            <a:ext cx="474816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Sound has LTI property</a:t>
            </a:r>
          </a:p>
          <a:p>
            <a:r>
              <a:rPr lang="en-US" sz="2000"/>
              <a:t>Problem: Can't go over DAC limit (4095)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/>
              <a:t>Solution: Normalize all audios by dividing and subtracting DC offset when audio playing</a:t>
            </a:r>
          </a:p>
          <a:p>
            <a:pPr marL="0" indent="0">
              <a:buNone/>
            </a:pPr>
            <a:endParaRPr lang="en-US" sz="1800">
              <a:ea typeface="Calibri"/>
              <a:cs typeface="Calibri"/>
            </a:endParaRP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3320DEBF-1434-7C5D-D9A0-F8DBF598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362" b="258"/>
          <a:stretch>
            <a:fillRect/>
          </a:stretch>
        </p:blipFill>
        <p:spPr>
          <a:xfrm>
            <a:off x="5935211" y="3995819"/>
            <a:ext cx="5194195" cy="2200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97AD36-71A2-591F-3FC9-29845E695087}"/>
              </a:ext>
            </a:extLst>
          </p:cNvPr>
          <p:cNvSpPr/>
          <p:nvPr/>
        </p:nvSpPr>
        <p:spPr>
          <a:xfrm>
            <a:off x="6004875" y="5005563"/>
            <a:ext cx="5167614" cy="72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with a red line&#10;&#10;AI-generated content may be incorrect.">
            <a:extLst>
              <a:ext uri="{FF2B5EF4-FFF2-40B4-BE49-F238E27FC236}">
                <a16:creationId xmlns:a16="http://schemas.microsoft.com/office/drawing/2014/main" id="{0DB8222E-511D-75BB-5602-4BCFD580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933" y="2834210"/>
            <a:ext cx="5212536" cy="30351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EBF44-1899-CA3A-2CFF-991D6F4A7B20}"/>
              </a:ext>
            </a:extLst>
          </p:cNvPr>
          <p:cNvSpPr/>
          <p:nvPr/>
        </p:nvSpPr>
        <p:spPr>
          <a:xfrm>
            <a:off x="6243854" y="4356414"/>
            <a:ext cx="4999164" cy="816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with a line and dot&#10;&#10;AI-generated content may be incorrect.">
            <a:extLst>
              <a:ext uri="{FF2B5EF4-FFF2-40B4-BE49-F238E27FC236}">
                <a16:creationId xmlns:a16="http://schemas.microsoft.com/office/drawing/2014/main" id="{A2D7FBC2-E88A-7F4E-061E-0759E72C43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879" b="-113"/>
          <a:stretch>
            <a:fillRect/>
          </a:stretch>
        </p:blipFill>
        <p:spPr>
          <a:xfrm>
            <a:off x="5786524" y="2587086"/>
            <a:ext cx="5387862" cy="35341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612205-990C-AE11-F3E6-F0F2C318F4EA}"/>
              </a:ext>
            </a:extLst>
          </p:cNvPr>
          <p:cNvSpPr/>
          <p:nvPr/>
        </p:nvSpPr>
        <p:spPr>
          <a:xfrm>
            <a:off x="6223449" y="4233986"/>
            <a:ext cx="4958354" cy="61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Retrospect</vt:lpstr>
      <vt:lpstr>JAB Drum Board</vt:lpstr>
      <vt:lpstr>Presentation Outline</vt:lpstr>
      <vt:lpstr>What is the JAB Drum Board</vt:lpstr>
      <vt:lpstr>What components did we use?</vt:lpstr>
      <vt:lpstr>PowerPoint Presentation</vt:lpstr>
      <vt:lpstr>Generating Sound (Audio Driver)</vt:lpstr>
      <vt:lpstr>Producing Audio</vt:lpstr>
      <vt:lpstr>Driving Audio</vt:lpstr>
      <vt:lpstr>AC Coupling</vt:lpstr>
      <vt:lpstr>DEMO </vt:lpstr>
      <vt:lpstr>PowerPoint Presentation</vt:lpstr>
      <vt:lpstr>What didn’t work as intended </vt:lpstr>
      <vt:lpstr>If we were to do a V2…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von Fuchs</dc:creator>
  <cp:revision>2</cp:revision>
  <dcterms:created xsi:type="dcterms:W3CDTF">2025-06-04T21:13:55Z</dcterms:created>
  <dcterms:modified xsi:type="dcterms:W3CDTF">2025-06-07T00:15:48Z</dcterms:modified>
</cp:coreProperties>
</file>